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5.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314" r:id="rId2"/>
    <p:sldId id="2316" r:id="rId3"/>
    <p:sldId id="2315" r:id="rId4"/>
    <p:sldId id="1489" r:id="rId5"/>
    <p:sldId id="2338" r:id="rId6"/>
    <p:sldId id="2339" r:id="rId7"/>
    <p:sldId id="2363" r:id="rId8"/>
    <p:sldId id="2364" r:id="rId9"/>
    <p:sldId id="2329" r:id="rId10"/>
    <p:sldId id="2330" r:id="rId11"/>
    <p:sldId id="2347" r:id="rId12"/>
    <p:sldId id="2356" r:id="rId13"/>
    <p:sldId id="2360" r:id="rId14"/>
    <p:sldId id="2323" r:id="rId15"/>
    <p:sldId id="2325" r:id="rId16"/>
  </p:sldIdLst>
  <p:sldSz cx="12192000" cy="6858000"/>
  <p:notesSz cx="6858000" cy="9144000"/>
  <p:custDataLst>
    <p:tags r:id="rId1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8"/>
    <p:restoredTop sz="96318" autoAdjust="0"/>
  </p:normalViewPr>
  <p:slideViewPr>
    <p:cSldViewPr snapToGrid="0">
      <p:cViewPr varScale="1">
        <p:scale>
          <a:sx n="106" d="100"/>
          <a:sy n="106" d="100"/>
        </p:scale>
        <p:origin x="660"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133F80-539D-4707-9841-183974CC1F85}" type="datetimeFigureOut">
              <a:rPr lang="zh-CN" altLang="en-US" smtClean="0"/>
              <a:t>2020/5/7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5A775D-D46C-46CC-AD07-85213D52E0F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10</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11</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12</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13</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14</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15</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7</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8</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9</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81ABA338-C754-4EDE-B0F7-9C541DAB2653}" type="datetimeFigureOut">
              <a:rPr lang="zh-CN" altLang="en-US" smtClean="0"/>
              <a:t>2020/5/7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1ABA338-C754-4EDE-B0F7-9C541DAB2653}" type="datetimeFigureOut">
              <a:rPr lang="zh-CN" altLang="en-US" smtClean="0"/>
              <a:t>2020/5/7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1ABA338-C754-4EDE-B0F7-9C541DAB2653}" type="datetimeFigureOut">
              <a:rPr lang="zh-CN" altLang="en-US" smtClean="0"/>
              <a:t>2020/5/7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1ABA338-C754-4EDE-B0F7-9C541DAB2653}" type="datetimeFigureOut">
              <a:rPr lang="zh-CN" altLang="en-US" smtClean="0"/>
              <a:t>2020/5/7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1ABA338-C754-4EDE-B0F7-9C541DAB2653}" type="datetimeFigureOut">
              <a:rPr lang="zh-CN" altLang="en-US" smtClean="0"/>
              <a:t>2020/5/7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1ABA338-C754-4EDE-B0F7-9C541DAB2653}" type="datetimeFigureOut">
              <a:rPr lang="zh-CN" altLang="en-US" smtClean="0"/>
              <a:t>2020/5/7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1ABA338-C754-4EDE-B0F7-9C541DAB2653}" type="datetimeFigureOut">
              <a:rPr lang="zh-CN" altLang="en-US" smtClean="0"/>
              <a:t>2020/5/7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81ABA338-C754-4EDE-B0F7-9C541DAB2653}" type="datetimeFigureOut">
              <a:rPr lang="zh-CN" altLang="en-US" smtClean="0"/>
              <a:t>2020/5/7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BA338-C754-4EDE-B0F7-9C541DAB2653}" type="datetimeFigureOut">
              <a:rPr lang="zh-CN" altLang="en-US" smtClean="0"/>
              <a:t>2020/5/7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1ABA338-C754-4EDE-B0F7-9C541DAB2653}" type="datetimeFigureOut">
              <a:rPr lang="zh-CN" altLang="en-US" smtClean="0"/>
              <a:t>2020/5/7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1ABA338-C754-4EDE-B0F7-9C541DAB2653}" type="datetimeFigureOut">
              <a:rPr lang="zh-CN" altLang="en-US" smtClean="0"/>
              <a:t>2020/5/7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BA338-C754-4EDE-B0F7-9C541DAB2653}" type="datetimeFigureOut">
              <a:rPr lang="zh-CN" altLang="en-US" smtClean="0"/>
              <a:t>2020/5/7</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E5F2F-2341-4894-9DB8-674B4B2A6DED}"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9"/>
          <p:cNvSpPr/>
          <p:nvPr/>
        </p:nvSpPr>
        <p:spPr bwMode="auto">
          <a:xfrm>
            <a:off x="5475817" y="3175"/>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7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3" name="Freeform 9"/>
          <p:cNvSpPr/>
          <p:nvPr/>
        </p:nvSpPr>
        <p:spPr bwMode="auto">
          <a:xfrm>
            <a:off x="8905461" y="3630414"/>
            <a:ext cx="3286538" cy="3227586"/>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sp>
        <p:nvSpPr>
          <p:cNvPr id="7" name="文本框 9"/>
          <p:cNvSpPr txBox="1"/>
          <p:nvPr/>
        </p:nvSpPr>
        <p:spPr>
          <a:xfrm>
            <a:off x="962107" y="3746763"/>
            <a:ext cx="2436860" cy="2646878"/>
          </a:xfrm>
          <a:prstGeom prst="rect">
            <a:avLst/>
          </a:prstGeom>
          <a:noFill/>
        </p:spPr>
        <p:txBody>
          <a:bodyPr wrap="square" rtlCol="0">
            <a:spAutoFit/>
          </a:bodyPr>
          <a:lstStyle/>
          <a:p>
            <a:r>
              <a:rPr lang="zh-CN" altLang="en-US" sz="16600" dirty="0">
                <a:gradFill>
                  <a:gsLst>
                    <a:gs pos="0">
                      <a:schemeClr val="accent1"/>
                    </a:gs>
                    <a:gs pos="43000">
                      <a:schemeClr val="accent2"/>
                    </a:gs>
                  </a:gsLst>
                  <a:lin ang="10800000" scaled="1"/>
                </a:gradFill>
                <a:latin typeface="思源黑体" panose="020B0500000000000000" pitchFamily="34" charset="-122"/>
                <a:ea typeface="思源黑体" panose="020B0500000000000000" pitchFamily="34" charset="-122"/>
                <a:cs typeface="Open Sans" charset="0"/>
                <a:sym typeface="思源黑体" panose="020B0500000000000000" pitchFamily="34" charset="-122"/>
              </a:rPr>
              <a:t>“</a:t>
            </a:r>
          </a:p>
        </p:txBody>
      </p:sp>
      <p:sp>
        <p:nvSpPr>
          <p:cNvPr id="8" name="半闭框 6"/>
          <p:cNvSpPr/>
          <p:nvPr/>
        </p:nvSpPr>
        <p:spPr>
          <a:xfrm rot="5400000">
            <a:off x="7642979" y="1662031"/>
            <a:ext cx="809804" cy="776251"/>
          </a:xfrm>
          <a:prstGeom prst="halfFrame">
            <a:avLst>
              <a:gd name="adj1" fmla="val 5058"/>
              <a:gd name="adj2" fmla="val 448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9" name="PA-矩形 3"/>
          <p:cNvSpPr/>
          <p:nvPr>
            <p:custDataLst>
              <p:tags r:id="rId1"/>
            </p:custDataLst>
          </p:nvPr>
        </p:nvSpPr>
        <p:spPr>
          <a:xfrm>
            <a:off x="1969770" y="2291715"/>
            <a:ext cx="6687820" cy="829945"/>
          </a:xfrm>
          <a:prstGeom prst="rect">
            <a:avLst/>
          </a:prstGeom>
        </p:spPr>
        <p:txBody>
          <a:bodyPr wrap="square">
            <a:spAutoFit/>
          </a:bodyPr>
          <a:lstStyle/>
          <a:p>
            <a:pPr algn="ctr"/>
            <a:r>
              <a:rPr lang="zh-CN" altLang="en-US" sz="48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好搭</a:t>
            </a:r>
            <a:r>
              <a:rPr lang="en-US" altLang="zh-CN" sz="48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BOX</a:t>
            </a:r>
            <a:r>
              <a:rPr lang="zh-CN" altLang="en-US" sz="48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智能实验箱</a:t>
            </a:r>
          </a:p>
        </p:txBody>
      </p:sp>
      <p:sp>
        <p:nvSpPr>
          <p:cNvPr id="10" name="PA-文本框 6"/>
          <p:cNvSpPr txBox="1"/>
          <p:nvPr>
            <p:custDataLst>
              <p:tags r:id="rId2"/>
            </p:custDataLst>
          </p:nvPr>
        </p:nvSpPr>
        <p:spPr>
          <a:xfrm>
            <a:off x="2010484" y="3368804"/>
            <a:ext cx="6537168" cy="584775"/>
          </a:xfrm>
          <a:prstGeom prst="rect">
            <a:avLst/>
          </a:prstGeom>
          <a:solidFill>
            <a:schemeClr val="tx1">
              <a:alpha val="0"/>
            </a:schemeClr>
          </a:solidFill>
          <a:effectLst/>
        </p:spPr>
        <p:txBody>
          <a:bodyPr wrap="square" rtlCol="0">
            <a:spAutoFit/>
          </a:bodyPr>
          <a:lstStyle>
            <a:defPPr>
              <a:defRPr lang="zh-CN"/>
            </a:defPPr>
            <a:lvl1pPr>
              <a:defRPr sz="4800">
                <a:solidFill>
                  <a:schemeClr val="bg1"/>
                </a:solidFill>
                <a:latin typeface="思源黑体 CN Heavy" panose="020B0A00000000000000" pitchFamily="34" charset="-122"/>
                <a:ea typeface="思源黑体 CN Heavy" panose="020B0A00000000000000" pitchFamily="34" charset="-122"/>
              </a:defRPr>
            </a:lvl1pPr>
          </a:lstStyle>
          <a:p>
            <a:pPr algn="dist"/>
            <a:r>
              <a:rPr lang="zh-CN" altLang="en-US" sz="3200" spc="300" dirty="0">
                <a:solidFill>
                  <a:schemeClr val="accent1"/>
                </a:solidFill>
                <a:latin typeface="黑体" panose="02010609060101010101" charset="-122"/>
                <a:ea typeface="黑体" panose="02010609060101010101" charset="-122"/>
                <a:sym typeface="思源黑体" panose="020B0500000000000000" pitchFamily="34" charset="-122"/>
              </a:rPr>
              <a:t>好好搭搭在线</a:t>
            </a:r>
            <a:endParaRPr lang="en-US" altLang="zh-CN" sz="3200" spc="300" dirty="0">
              <a:solidFill>
                <a:schemeClr val="accent1"/>
              </a:solidFill>
              <a:latin typeface="黑体" panose="02010609060101010101" charset="-122"/>
              <a:ea typeface="黑体" panose="02010609060101010101" charset="-122"/>
              <a:sym typeface="思源黑体" panose="020B0500000000000000" pitchFamily="34" charset="-122"/>
            </a:endParaRPr>
          </a:p>
        </p:txBody>
      </p:sp>
      <p:sp>
        <p:nvSpPr>
          <p:cNvPr id="13" name="椭圆 5"/>
          <p:cNvSpPr/>
          <p:nvPr/>
        </p:nvSpPr>
        <p:spPr>
          <a:xfrm>
            <a:off x="452451" y="426058"/>
            <a:ext cx="551745" cy="551745"/>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pic>
        <p:nvPicPr>
          <p:cNvPr id="14" name="图片 13"/>
          <p:cNvPicPr>
            <a:picLocks noChangeAspect="1"/>
          </p:cNvPicPr>
          <p:nvPr/>
        </p:nvPicPr>
        <p:blipFill>
          <a:blip r:embed="rId5"/>
          <a:stretch>
            <a:fillRect/>
          </a:stretch>
        </p:blipFill>
        <p:spPr>
          <a:xfrm>
            <a:off x="1267034" y="306689"/>
            <a:ext cx="1946275" cy="67111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p>
        </p:txBody>
      </p:sp>
      <p:sp>
        <p:nvSpPr>
          <p:cNvPr id="3" name="文本框 2"/>
          <p:cNvSpPr txBox="1"/>
          <p:nvPr/>
        </p:nvSpPr>
        <p:spPr>
          <a:xfrm>
            <a:off x="884554" y="2277745"/>
            <a:ext cx="4734214" cy="581057"/>
          </a:xfrm>
          <a:prstGeom prst="rect">
            <a:avLst/>
          </a:prstGeom>
          <a:noFill/>
        </p:spPr>
        <p:txBody>
          <a:bodyPr wrap="square" rtlCol="0">
            <a:spAutoFit/>
          </a:bodyPr>
          <a:lstStyle/>
          <a:p>
            <a:pPr>
              <a:lnSpc>
                <a:spcPct val="150000"/>
              </a:lnSpc>
            </a:pPr>
            <a:r>
              <a:rPr lang="zh-CN" altLang="en-US" sz="2400" dirty="0">
                <a:latin typeface="微软雅黑" panose="020B0503020204020204" pitchFamily="34" charset="-122"/>
                <a:ea typeface="微软雅黑" panose="020B0503020204020204" pitchFamily="34" charset="-122"/>
              </a:rPr>
              <a:t>用超声波传感器控制蜂鸣器发声</a:t>
            </a:r>
          </a:p>
        </p:txBody>
      </p:sp>
      <p:pic>
        <p:nvPicPr>
          <p:cNvPr id="4" name="图片 3"/>
          <p:cNvPicPr>
            <a:picLocks noChangeAspect="1"/>
          </p:cNvPicPr>
          <p:nvPr/>
        </p:nvPicPr>
        <p:blipFill>
          <a:blip r:embed="rId3"/>
          <a:stretch>
            <a:fillRect/>
          </a:stretch>
        </p:blipFill>
        <p:spPr>
          <a:xfrm>
            <a:off x="5396230" y="1346200"/>
            <a:ext cx="5335905" cy="336296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p>
        </p:txBody>
      </p:sp>
      <p:sp>
        <p:nvSpPr>
          <p:cNvPr id="3" name="文本框 2"/>
          <p:cNvSpPr txBox="1"/>
          <p:nvPr/>
        </p:nvSpPr>
        <p:spPr>
          <a:xfrm>
            <a:off x="1001471" y="1024758"/>
            <a:ext cx="10424002" cy="2120902"/>
          </a:xfrm>
          <a:prstGeom prst="rect">
            <a:avLst/>
          </a:prstGeom>
          <a:noFill/>
        </p:spPr>
        <p:txBody>
          <a:bodyPr wrap="square" rtlCol="0">
            <a:spAutoFit/>
          </a:bodyPr>
          <a:lstStyle/>
          <a:p>
            <a:pPr>
              <a:lnSpc>
                <a:spcPct val="150000"/>
              </a:lnSpc>
            </a:pPr>
            <a:r>
              <a:rPr lang="zh-CN" altLang="en-US" dirty="0">
                <a:latin typeface="微软雅黑" panose="020B0503020204020204" pitchFamily="34" charset="-122"/>
                <a:ea typeface="微软雅黑" panose="020B0503020204020204" pitchFamily="34" charset="-122"/>
              </a:rPr>
              <a:t>认识测距键盘。为了让手能够较为准确得控制超声波传感器的数值，可以使用下图的测距键盘。测距键盘上有七个长方形柱体，每一个柱体代表一个音符，从左至右依次是1（do），2（re），3（mi），4（fa），5(so),6（la），7（xi）。该测距键盘使用时，需将放置有超声波传感器的主控板置于图上超声波图示位置，让第一个音符1（do）距超声波的距离为4cm，第二个音符2（re）距超声波的距离为8cm，按照两个音符之间间隔4cm的规律，一直到第7个音符7(xi)距超声波的距离为28cm。</a:t>
            </a:r>
          </a:p>
        </p:txBody>
      </p:sp>
      <p:pic>
        <p:nvPicPr>
          <p:cNvPr id="10" name="图片 9"/>
          <p:cNvPicPr>
            <a:picLocks noChangeAspect="1"/>
          </p:cNvPicPr>
          <p:nvPr/>
        </p:nvPicPr>
        <p:blipFill>
          <a:blip r:embed="rId3"/>
          <a:stretch>
            <a:fillRect/>
          </a:stretch>
        </p:blipFill>
        <p:spPr>
          <a:xfrm>
            <a:off x="2137601" y="3174103"/>
            <a:ext cx="5566897" cy="3255779"/>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8590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p>
        </p:txBody>
      </p:sp>
      <p:pic>
        <p:nvPicPr>
          <p:cNvPr id="2" name="图片 1"/>
          <p:cNvPicPr>
            <a:picLocks noChangeAspect="1"/>
          </p:cNvPicPr>
          <p:nvPr/>
        </p:nvPicPr>
        <p:blipFill>
          <a:blip r:embed="rId3"/>
          <a:stretch>
            <a:fillRect/>
          </a:stretch>
        </p:blipFill>
        <p:spPr>
          <a:xfrm>
            <a:off x="3414395" y="747395"/>
            <a:ext cx="5362575" cy="536257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8590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p>
        </p:txBody>
      </p:sp>
      <p:sp>
        <p:nvSpPr>
          <p:cNvPr id="2" name="文本框 1"/>
          <p:cNvSpPr txBox="1"/>
          <p:nvPr/>
        </p:nvSpPr>
        <p:spPr>
          <a:xfrm>
            <a:off x="3775710" y="5033010"/>
            <a:ext cx="3678555" cy="506730"/>
          </a:xfrm>
          <a:prstGeom prst="rect">
            <a:avLst/>
          </a:prstGeom>
          <a:noFill/>
        </p:spPr>
        <p:txBody>
          <a:bodyPr wrap="square" rtlCol="0">
            <a:spAutoFit/>
          </a:bodyPr>
          <a:lstStyle/>
          <a:p>
            <a:pPr>
              <a:lnSpc>
                <a:spcPct val="150000"/>
              </a:lnSpc>
            </a:pPr>
            <a:r>
              <a:rPr lang="en-US" altLang="zh-CN">
                <a:latin typeface="微软雅黑" panose="020B0503020204020204" pitchFamily="34" charset="-122"/>
                <a:ea typeface="微软雅黑" panose="020B0503020204020204" pitchFamily="34" charset="-122"/>
                <a:cs typeface="微软雅黑" panose="020B0503020204020204" pitchFamily="34" charset="-122"/>
              </a:rPr>
              <a:t>“</a:t>
            </a:r>
            <a:r>
              <a:rPr lang="zh-CN" altLang="en-US">
                <a:latin typeface="微软雅黑" panose="020B0503020204020204" pitchFamily="34" charset="-122"/>
                <a:ea typeface="微软雅黑" panose="020B0503020204020204" pitchFamily="34" charset="-122"/>
                <a:cs typeface="微软雅黑" panose="020B0503020204020204" pitchFamily="34" charset="-122"/>
                <a:sym typeface="+mn-ea"/>
              </a:rPr>
              <a:t>魔法钢琴</a:t>
            </a:r>
            <a:r>
              <a:rPr lang="en-US" altLang="zh-CN">
                <a:latin typeface="微软雅黑" panose="020B0503020204020204" pitchFamily="34" charset="-122"/>
                <a:ea typeface="微软雅黑" panose="020B0503020204020204" pitchFamily="34" charset="-122"/>
                <a:cs typeface="微软雅黑" panose="020B0503020204020204" pitchFamily="34" charset="-122"/>
              </a:rPr>
              <a:t>”</a:t>
            </a:r>
            <a:r>
              <a:rPr lang="zh-CN" altLang="en-US">
                <a:latin typeface="微软雅黑" panose="020B0503020204020204" pitchFamily="34" charset="-122"/>
                <a:ea typeface="微软雅黑" panose="020B0503020204020204" pitchFamily="34" charset="-122"/>
                <a:cs typeface="微软雅黑" panose="020B0503020204020204" pitchFamily="34" charset="-122"/>
              </a:rPr>
              <a:t>主程序代码</a:t>
            </a:r>
          </a:p>
        </p:txBody>
      </p:sp>
      <p:pic>
        <p:nvPicPr>
          <p:cNvPr id="4" name="图片 3"/>
          <p:cNvPicPr>
            <a:picLocks noChangeAspect="1"/>
          </p:cNvPicPr>
          <p:nvPr/>
        </p:nvPicPr>
        <p:blipFill>
          <a:blip r:embed="rId3"/>
          <a:stretch>
            <a:fillRect/>
          </a:stretch>
        </p:blipFill>
        <p:spPr>
          <a:xfrm>
            <a:off x="2976245" y="1214120"/>
            <a:ext cx="5438140" cy="351155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506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拓展与思考</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4</a:t>
            </a:r>
          </a:p>
        </p:txBody>
      </p:sp>
      <p:sp>
        <p:nvSpPr>
          <p:cNvPr id="2" name="文本框 1"/>
          <p:cNvSpPr txBox="1"/>
          <p:nvPr/>
        </p:nvSpPr>
        <p:spPr>
          <a:xfrm>
            <a:off x="963651" y="1196175"/>
            <a:ext cx="9024331" cy="4654608"/>
          </a:xfrm>
          <a:prstGeom prst="rect">
            <a:avLst/>
          </a:prstGeom>
          <a:noFill/>
        </p:spPr>
        <p:txBody>
          <a:bodyPr wrap="square" rtlCol="0">
            <a:spAutoFit/>
          </a:bodyPr>
          <a:lstStyle/>
          <a:p>
            <a:pPr>
              <a:lnSpc>
                <a:spcPct val="150000"/>
              </a:lnSpc>
            </a:pPr>
            <a:r>
              <a:rPr sz="2000" dirty="0" err="1">
                <a:latin typeface="微软雅黑" panose="020B0503020204020204" pitchFamily="34" charset="-122"/>
                <a:ea typeface="微软雅黑" panose="020B0503020204020204" pitchFamily="34" charset="-122"/>
                <a:cs typeface="微软雅黑" panose="020B0503020204020204" pitchFamily="34" charset="-122"/>
              </a:rPr>
              <a:t>倒车雷达多采用超声波传感器帮助司机“看见”后视镜中看不见的障碍物，根据超声波传感器检测到的不同数值会有不同的声音以及灯光提示</a:t>
            </a:r>
            <a:r>
              <a:rPr sz="2000" dirty="0">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pPr marL="800100" lvl="1" indent="-342900">
              <a:lnSpc>
                <a:spcPct val="150000"/>
              </a:lnSpc>
              <a:buFont typeface="Arial" panose="020B0604020202020204" pitchFamily="34" charset="0"/>
              <a:buChar char="•"/>
            </a:pPr>
            <a:r>
              <a:rPr sz="2000" dirty="0">
                <a:latin typeface="微软雅黑" panose="020B0503020204020204" pitchFamily="34" charset="-122"/>
                <a:ea typeface="微软雅黑" panose="020B0503020204020204" pitchFamily="34" charset="-122"/>
                <a:cs typeface="微软雅黑" panose="020B0503020204020204" pitchFamily="34" charset="-122"/>
              </a:rPr>
              <a:t>例如距离小于10cm,蜂鸣器持续警报，音量为20，并有红灯警示；</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pPr marL="800100" lvl="1" indent="-342900">
              <a:lnSpc>
                <a:spcPct val="150000"/>
              </a:lnSpc>
              <a:buFont typeface="Arial" panose="020B0604020202020204" pitchFamily="34" charset="0"/>
              <a:buChar char="•"/>
            </a:pPr>
            <a:r>
              <a:rPr sz="2000" dirty="0">
                <a:latin typeface="微软雅黑" panose="020B0503020204020204" pitchFamily="34" charset="-122"/>
                <a:ea typeface="微软雅黑" panose="020B0503020204020204" pitchFamily="34" charset="-122"/>
                <a:cs typeface="微软雅黑" panose="020B0503020204020204" pitchFamily="34" charset="-122"/>
              </a:rPr>
              <a:t>距离大于等于10cm小于20cm时蜂鸣器发出间断的警报，间断时间为1秒，音量为5；</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pPr marL="800100" lvl="1" indent="-342900">
              <a:lnSpc>
                <a:spcPct val="150000"/>
              </a:lnSpc>
              <a:buFont typeface="Arial" panose="020B0604020202020204" pitchFamily="34" charset="0"/>
              <a:buChar char="•"/>
            </a:pPr>
            <a:r>
              <a:rPr sz="2000" dirty="0">
                <a:latin typeface="微软雅黑" panose="020B0503020204020204" pitchFamily="34" charset="-122"/>
                <a:ea typeface="微软雅黑" panose="020B0503020204020204" pitchFamily="34" charset="-122"/>
                <a:cs typeface="微软雅黑" panose="020B0503020204020204" pitchFamily="34" charset="-122"/>
              </a:rPr>
              <a:t>当距离大于20厘米时，蜂鸣器不发出声音，绿灯亮起。</a:t>
            </a:r>
          </a:p>
          <a:p>
            <a:pPr>
              <a:lnSpc>
                <a:spcPct val="150000"/>
              </a:lnSpc>
            </a:pPr>
            <a:endParaRPr sz="20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sz="2000" dirty="0">
                <a:latin typeface="微软雅黑" panose="020B0503020204020204" pitchFamily="34" charset="-122"/>
                <a:ea typeface="微软雅黑" panose="020B0503020204020204" pitchFamily="34" charset="-122"/>
                <a:cs typeface="微软雅黑" panose="020B0503020204020204" pitchFamily="34" charset="-122"/>
              </a:rPr>
              <a:t>文中提到了超声波在测量距离方面的功能，你是否能够找到更多关于超声波的功能和应用，并且将你认为超声波最有趣或者最强大的一项功能分享给你的同学或者朋友。</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9"/>
          <p:cNvSpPr/>
          <p:nvPr/>
        </p:nvSpPr>
        <p:spPr bwMode="auto">
          <a:xfrm>
            <a:off x="5475817" y="3175"/>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7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3" name="Freeform 9"/>
          <p:cNvSpPr/>
          <p:nvPr/>
        </p:nvSpPr>
        <p:spPr bwMode="auto">
          <a:xfrm>
            <a:off x="8905461" y="3630414"/>
            <a:ext cx="3286538" cy="3227586"/>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1"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sp>
        <p:nvSpPr>
          <p:cNvPr id="7" name="文本框 9"/>
          <p:cNvSpPr txBox="1"/>
          <p:nvPr/>
        </p:nvSpPr>
        <p:spPr>
          <a:xfrm>
            <a:off x="-765979" y="2908947"/>
            <a:ext cx="2436860" cy="264687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6600" b="0" i="0" u="none" strike="noStrike" kern="1200" cap="none" spc="0" normalizeH="0" baseline="0" noProof="0" dirty="0">
                <a:ln>
                  <a:noFill/>
                </a:ln>
                <a:gradFill>
                  <a:gsLst>
                    <a:gs pos="0">
                      <a:srgbClr val="1D9A78"/>
                    </a:gs>
                    <a:gs pos="43000">
                      <a:srgbClr val="8BC145"/>
                    </a:gs>
                  </a:gsLst>
                  <a:lin ang="10800000" scaled="1"/>
                </a:gradFill>
                <a:effectLst/>
                <a:uLnTx/>
                <a:uFillTx/>
                <a:latin typeface="思源黑体" panose="020B0500000000000000" pitchFamily="34" charset="-122"/>
                <a:ea typeface="思源黑体" panose="020B0500000000000000" pitchFamily="34" charset="-122"/>
                <a:cs typeface="Open Sans" charset="0"/>
                <a:sym typeface="思源黑体" panose="020B0500000000000000" pitchFamily="34" charset="-122"/>
              </a:rPr>
              <a:t>“</a:t>
            </a:r>
          </a:p>
        </p:txBody>
      </p:sp>
      <p:sp>
        <p:nvSpPr>
          <p:cNvPr id="8" name="半闭框 6"/>
          <p:cNvSpPr/>
          <p:nvPr/>
        </p:nvSpPr>
        <p:spPr>
          <a:xfrm rot="5400000">
            <a:off x="7642979" y="1662031"/>
            <a:ext cx="809804" cy="776251"/>
          </a:xfrm>
          <a:prstGeom prst="halfFrame">
            <a:avLst>
              <a:gd name="adj1" fmla="val 5058"/>
              <a:gd name="adj2" fmla="val 448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9" name="PA-矩形 3"/>
          <p:cNvSpPr/>
          <p:nvPr>
            <p:custDataLst>
              <p:tags r:id="rId1"/>
            </p:custDataLst>
          </p:nvPr>
        </p:nvSpPr>
        <p:spPr>
          <a:xfrm>
            <a:off x="1969583" y="2401115"/>
            <a:ext cx="5690172" cy="1015663"/>
          </a:xfrm>
          <a:prstGeom prst="rect">
            <a:avLst/>
          </a:prstGeom>
        </p:spPr>
        <p:txBody>
          <a:bodyPr wrap="square">
            <a:spAutoFit/>
          </a:bodyPr>
          <a:lstStyle/>
          <a:p>
            <a:pPr marL="0" marR="0" lvl="0" indent="0" algn="dist" defTabSz="457200" rtl="0" eaLnBrk="1" fontAlgn="auto" latinLnBrk="0" hangingPunct="1">
              <a:lnSpc>
                <a:spcPct val="100000"/>
              </a:lnSpc>
              <a:spcBef>
                <a:spcPts val="0"/>
              </a:spcBef>
              <a:spcAft>
                <a:spcPts val="0"/>
              </a:spcAft>
              <a:buClrTx/>
              <a:buSzTx/>
              <a:buFontTx/>
              <a:buNone/>
              <a:defRPr/>
            </a:pPr>
            <a:r>
              <a:rPr kumimoji="0" lang="zh-CN" altLang="en-US" sz="6000" b="0" i="0" u="none" strike="noStrike" kern="1200" cap="none" spc="0" normalizeH="0" baseline="0" noProof="0" dirty="0">
                <a:ln>
                  <a:noFill/>
                </a:ln>
                <a:solidFill>
                  <a:prstClr val="black">
                    <a:lumMod val="75000"/>
                    <a:lumOff val="25000"/>
                  </a:prstClr>
                </a:solidFill>
                <a:effectLst/>
                <a:uLnTx/>
                <a:uFillTx/>
                <a:latin typeface="字魂35号-经典雅黑" panose="02000000000000000000" pitchFamily="2" charset="-122"/>
                <a:ea typeface="字魂35号-经典雅黑" panose="02000000000000000000" pitchFamily="2" charset="-122"/>
                <a:cs typeface="+mn-cs"/>
                <a:sym typeface="思源黑体" panose="020B0500000000000000" pitchFamily="34" charset="-122"/>
              </a:rPr>
              <a:t>谢谢观看</a:t>
            </a:r>
          </a:p>
        </p:txBody>
      </p:sp>
      <p:sp>
        <p:nvSpPr>
          <p:cNvPr id="11" name="椭圆 5"/>
          <p:cNvSpPr/>
          <p:nvPr/>
        </p:nvSpPr>
        <p:spPr>
          <a:xfrm>
            <a:off x="452451" y="426058"/>
            <a:ext cx="551745" cy="551745"/>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pic>
        <p:nvPicPr>
          <p:cNvPr id="13" name="图片 12"/>
          <p:cNvPicPr>
            <a:picLocks noChangeAspect="1"/>
          </p:cNvPicPr>
          <p:nvPr/>
        </p:nvPicPr>
        <p:blipFill>
          <a:blip r:embed="rId4"/>
          <a:stretch>
            <a:fillRect/>
          </a:stretch>
        </p:blipFill>
        <p:spPr>
          <a:xfrm>
            <a:off x="1267034" y="306689"/>
            <a:ext cx="1946275" cy="67111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9"/>
          <p:cNvSpPr/>
          <p:nvPr/>
        </p:nvSpPr>
        <p:spPr bwMode="auto">
          <a:xfrm>
            <a:off x="5935844" y="472698"/>
            <a:ext cx="6256156" cy="6385302"/>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7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 name="矩形 13"/>
          <p:cNvSpPr/>
          <p:nvPr/>
        </p:nvSpPr>
        <p:spPr>
          <a:xfrm>
            <a:off x="0" y="1815548"/>
            <a:ext cx="12192000" cy="3783496"/>
          </a:xfrm>
          <a:prstGeom prst="rect">
            <a:avLst/>
          </a:prstGeom>
          <a:blipFill>
            <a:blip r:embed="rId3"/>
            <a:stretch>
              <a:fillRect t="-57242" b="-5724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3" name="矩形 12"/>
          <p:cNvSpPr/>
          <p:nvPr/>
        </p:nvSpPr>
        <p:spPr>
          <a:xfrm>
            <a:off x="0" y="1815548"/>
            <a:ext cx="12192000" cy="3783496"/>
          </a:xfrm>
          <a:prstGeom prst="rect">
            <a:avLst/>
          </a:prstGeom>
          <a:solidFill>
            <a:schemeClr val="accent1">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 name="椭圆 5"/>
          <p:cNvSpPr/>
          <p:nvPr/>
        </p:nvSpPr>
        <p:spPr>
          <a:xfrm>
            <a:off x="452451" y="426058"/>
            <a:ext cx="551745" cy="551745"/>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grpSp>
        <p:nvGrpSpPr>
          <p:cNvPr id="12" name="Group 11"/>
          <p:cNvGrpSpPr/>
          <p:nvPr/>
        </p:nvGrpSpPr>
        <p:grpSpPr>
          <a:xfrm>
            <a:off x="2318096" y="2611830"/>
            <a:ext cx="2381772" cy="2190931"/>
            <a:chOff x="1470701" y="1821913"/>
            <a:chExt cx="3820826" cy="3607097"/>
          </a:xfrm>
        </p:grpSpPr>
        <p:sp>
          <p:nvSpPr>
            <p:cNvPr id="8" name="矩形 1"/>
            <p:cNvSpPr/>
            <p:nvPr/>
          </p:nvSpPr>
          <p:spPr>
            <a:xfrm>
              <a:off x="1470701" y="1821913"/>
              <a:ext cx="3820826" cy="360709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9" name="矩形 3"/>
            <p:cNvSpPr/>
            <p:nvPr/>
          </p:nvSpPr>
          <p:spPr>
            <a:xfrm>
              <a:off x="1470701" y="4952492"/>
              <a:ext cx="1339401" cy="47651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0" name="矩形 4"/>
            <p:cNvSpPr/>
            <p:nvPr/>
          </p:nvSpPr>
          <p:spPr>
            <a:xfrm>
              <a:off x="2810101" y="4952492"/>
              <a:ext cx="1566931" cy="4765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1" name="文本框 15"/>
            <p:cNvSpPr txBox="1"/>
            <p:nvPr/>
          </p:nvSpPr>
          <p:spPr>
            <a:xfrm>
              <a:off x="2019199" y="2196421"/>
              <a:ext cx="2723828" cy="238156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4400" b="0" i="0" u="none" strike="noStrike" kern="0" cap="none" spc="0" normalizeH="0" baseline="0" noProof="0" dirty="0">
                  <a:ln>
                    <a:noFill/>
                  </a:ln>
                  <a:solidFill>
                    <a:schemeClr val="accent1"/>
                  </a:solidFill>
                  <a:effectLst/>
                  <a:uLnTx/>
                  <a:uFillTx/>
                  <a:latin typeface="黑体" panose="02010609060101010101" charset="-122"/>
                  <a:ea typeface="黑体" panose="02010609060101010101" charset="-122"/>
                  <a:sym typeface="思源黑体" panose="020B0500000000000000" pitchFamily="34" charset="-122"/>
                </a:rPr>
                <a:t>好好搭搭</a:t>
              </a:r>
              <a:endParaRPr kumimoji="0" lang="zh-CN" altLang="en-US" sz="4800" b="0" i="0" u="none" strike="noStrike" kern="0" cap="none" spc="0" normalizeH="0" baseline="0" noProof="0" dirty="0">
                <a:ln>
                  <a:noFill/>
                </a:ln>
                <a:solidFill>
                  <a:schemeClr val="accent1"/>
                </a:solidFill>
                <a:effectLst/>
                <a:uLnTx/>
                <a:uFillTx/>
                <a:latin typeface="黑体" panose="02010609060101010101" charset="-122"/>
                <a:ea typeface="黑体" panose="02010609060101010101" charset="-122"/>
                <a:sym typeface="思源黑体" panose="020B0500000000000000" pitchFamily="34" charset="-122"/>
              </a:endParaRPr>
            </a:p>
          </p:txBody>
        </p:sp>
      </p:grpSp>
      <p:sp>
        <p:nvSpPr>
          <p:cNvPr id="14" name="文本框 17"/>
          <p:cNvSpPr txBox="1"/>
          <p:nvPr/>
        </p:nvSpPr>
        <p:spPr>
          <a:xfrm>
            <a:off x="5053965" y="2922905"/>
            <a:ext cx="5957570" cy="1445260"/>
          </a:xfrm>
          <a:prstGeom prst="rect">
            <a:avLst/>
          </a:prstGeom>
          <a:noFill/>
        </p:spPr>
        <p:txBody>
          <a:bodyPr wrap="square" rtlCol="0">
            <a:spAutoFit/>
          </a:bodyPr>
          <a:lstStyle/>
          <a:p>
            <a:r>
              <a:rPr lang="en-US" altLang="zh-CN" sz="4000" b="1" dirty="0">
                <a:solidFill>
                  <a:schemeClr val="bg1"/>
                </a:solidFill>
                <a:latin typeface="黑体" panose="02010609060101010101" charset="-122"/>
                <a:ea typeface="黑体" panose="02010609060101010101" charset="-122"/>
                <a:sym typeface="思源黑体" panose="020B0500000000000000" pitchFamily="34" charset="-122"/>
              </a:rPr>
              <a:t>    </a:t>
            </a:r>
            <a:r>
              <a:rPr lang="zh-CN" altLang="en-US" sz="4400" b="1" dirty="0">
                <a:solidFill>
                  <a:schemeClr val="bg1"/>
                </a:solidFill>
                <a:latin typeface="黑体" panose="02010609060101010101" charset="-122"/>
                <a:ea typeface="黑体" panose="02010609060101010101" charset="-122"/>
                <a:sym typeface="思源黑体" panose="020B0500000000000000" pitchFamily="34" charset="-122"/>
              </a:rPr>
              <a:t>超声波传感器</a:t>
            </a:r>
          </a:p>
          <a:p>
            <a:r>
              <a:rPr lang="en-US" altLang="zh-CN" sz="4400" b="1" dirty="0">
                <a:solidFill>
                  <a:schemeClr val="bg1"/>
                </a:solidFill>
                <a:latin typeface="黑体" panose="02010609060101010101" charset="-122"/>
                <a:ea typeface="黑体" panose="02010609060101010101" charset="-122"/>
                <a:sym typeface="思源黑体" panose="020B0500000000000000" pitchFamily="34" charset="-122"/>
              </a:rPr>
              <a:t>    ——</a:t>
            </a:r>
            <a:r>
              <a:rPr lang="zh-CN" altLang="en-US" sz="4400" b="1" dirty="0">
                <a:solidFill>
                  <a:schemeClr val="bg1"/>
                </a:solidFill>
                <a:latin typeface="黑体" panose="02010609060101010101" charset="-122"/>
                <a:ea typeface="黑体" panose="02010609060101010101" charset="-122"/>
                <a:sym typeface="思源黑体" panose="020B0500000000000000" pitchFamily="34" charset="-122"/>
              </a:rPr>
              <a:t>魔法钢琴</a:t>
            </a:r>
          </a:p>
        </p:txBody>
      </p:sp>
      <p:pic>
        <p:nvPicPr>
          <p:cNvPr id="17" name="图片 16"/>
          <p:cNvPicPr>
            <a:picLocks noChangeAspect="1"/>
          </p:cNvPicPr>
          <p:nvPr/>
        </p:nvPicPr>
        <p:blipFill>
          <a:blip r:embed="rId4"/>
          <a:stretch>
            <a:fillRect/>
          </a:stretch>
        </p:blipFill>
        <p:spPr>
          <a:xfrm>
            <a:off x="1267034" y="306689"/>
            <a:ext cx="1946275" cy="67111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eform 9"/>
          <p:cNvSpPr/>
          <p:nvPr/>
        </p:nvSpPr>
        <p:spPr bwMode="auto">
          <a:xfrm>
            <a:off x="9554817" y="4268122"/>
            <a:ext cx="2637181" cy="2589877"/>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grpSp>
        <p:nvGrpSpPr>
          <p:cNvPr id="32" name="组合 31"/>
          <p:cNvGrpSpPr/>
          <p:nvPr/>
        </p:nvGrpSpPr>
        <p:grpSpPr>
          <a:xfrm>
            <a:off x="0" y="0"/>
            <a:ext cx="10266691" cy="6858000"/>
            <a:chOff x="0" y="0"/>
            <a:chExt cx="10266691" cy="6858000"/>
          </a:xfrm>
        </p:grpSpPr>
        <p:sp>
          <p:nvSpPr>
            <p:cNvPr id="26" name="Freeform 9"/>
            <p:cNvSpPr/>
            <p:nvPr/>
          </p:nvSpPr>
          <p:spPr bwMode="auto">
            <a:xfrm rot="10800000">
              <a:off x="3550508" y="3175"/>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75000"/>
              </a:schemeClr>
            </a:solidFill>
            <a:ln>
              <a:noFill/>
            </a:ln>
          </p:spPr>
          <p:txBody>
            <a:bodyPr vert="horz" wrap="square" lIns="91440" tIns="45720" rIns="91440" bIns="45720" numCol="1" anchor="t" anchorCtr="0" compatLnSpc="1"/>
            <a:lstStyle/>
            <a:p>
              <a:pPr algn="dist"/>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 name="矩形 1"/>
            <p:cNvSpPr/>
            <p:nvPr/>
          </p:nvSpPr>
          <p:spPr>
            <a:xfrm>
              <a:off x="0" y="0"/>
              <a:ext cx="35505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7" name="íślîḑê"/>
          <p:cNvGrpSpPr/>
          <p:nvPr/>
        </p:nvGrpSpPr>
        <p:grpSpPr>
          <a:xfrm>
            <a:off x="5060704" y="1224309"/>
            <a:ext cx="4494112" cy="776715"/>
            <a:chOff x="2070781" y="1670076"/>
            <a:chExt cx="3612877" cy="624412"/>
          </a:xfrm>
        </p:grpSpPr>
        <p:sp>
          <p:nvSpPr>
            <p:cNvPr id="21" name="ïş1îḓê"/>
            <p:cNvSpPr/>
            <p:nvPr/>
          </p:nvSpPr>
          <p:spPr>
            <a:xfrm>
              <a:off x="2070781" y="1670139"/>
              <a:ext cx="624349" cy="624349"/>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r>
                <a:rPr lang="en-US" altLang="zh-CN" sz="2800" dirty="0">
                  <a:solidFill>
                    <a:schemeClr val="tx1"/>
                  </a:solidFill>
                  <a:latin typeface="黑体" panose="02010609060101010101" charset="-122"/>
                  <a:ea typeface="黑体" panose="02010609060101010101" charset="-122"/>
                  <a:sym typeface="思源黑体" panose="020B0500000000000000" pitchFamily="34" charset="-122"/>
                </a:rPr>
                <a:t>01</a:t>
              </a:r>
            </a:p>
          </p:txBody>
        </p:sp>
        <p:sp>
          <p:nvSpPr>
            <p:cNvPr id="22" name="ïṣḷîḓe"/>
            <p:cNvSpPr/>
            <p:nvPr/>
          </p:nvSpPr>
          <p:spPr bwMode="auto">
            <a:xfrm>
              <a:off x="2763152" y="1670076"/>
              <a:ext cx="2920506" cy="558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lnSpc>
                  <a:spcPct val="120000"/>
                </a:lnSpc>
              </a:pPr>
              <a:r>
                <a:rPr lang="zh-CN" altLang="en-US" sz="3200" spc="1200" dirty="0">
                  <a:latin typeface="黑体" panose="02010609060101010101" charset="-122"/>
                  <a:ea typeface="黑体" panose="02010609060101010101" charset="-122"/>
                  <a:sym typeface="思源黑体" panose="020B0500000000000000" pitchFamily="34" charset="-122"/>
                </a:rPr>
                <a:t>情景描述</a:t>
              </a:r>
            </a:p>
          </p:txBody>
        </p:sp>
      </p:grpSp>
      <p:grpSp>
        <p:nvGrpSpPr>
          <p:cNvPr id="8" name="ïslidé"/>
          <p:cNvGrpSpPr/>
          <p:nvPr/>
        </p:nvGrpSpPr>
        <p:grpSpPr>
          <a:xfrm>
            <a:off x="5014984" y="2292786"/>
            <a:ext cx="4562690" cy="776637"/>
            <a:chOff x="2034026" y="2490855"/>
            <a:chExt cx="3668008" cy="624349"/>
          </a:xfrm>
        </p:grpSpPr>
        <p:sp>
          <p:nvSpPr>
            <p:cNvPr id="19" name="išḻíḋê"/>
            <p:cNvSpPr/>
            <p:nvPr/>
          </p:nvSpPr>
          <p:spPr>
            <a:xfrm>
              <a:off x="2034026" y="2490855"/>
              <a:ext cx="624349" cy="624349"/>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r>
                <a:rPr lang="en-US" altLang="zh-CN" sz="2800" dirty="0">
                  <a:solidFill>
                    <a:schemeClr val="tx1"/>
                  </a:solidFill>
                  <a:latin typeface="黑体" panose="02010609060101010101" charset="-122"/>
                  <a:ea typeface="黑体" panose="02010609060101010101" charset="-122"/>
                  <a:sym typeface="思源黑体" panose="020B0500000000000000" pitchFamily="34" charset="-122"/>
                </a:rPr>
                <a:t>02</a:t>
              </a:r>
            </a:p>
          </p:txBody>
        </p:sp>
        <p:sp>
          <p:nvSpPr>
            <p:cNvPr id="20" name="ïSľíḑe"/>
            <p:cNvSpPr/>
            <p:nvPr/>
          </p:nvSpPr>
          <p:spPr bwMode="auto">
            <a:xfrm>
              <a:off x="2781528" y="2564444"/>
              <a:ext cx="2920506" cy="480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lnSpc>
                  <a:spcPct val="120000"/>
                </a:lnSpc>
              </a:pPr>
              <a:r>
                <a:rPr lang="zh-CN" altLang="en-US" sz="3200" spc="1200" dirty="0">
                  <a:latin typeface="黑体" panose="02010609060101010101" charset="-122"/>
                  <a:ea typeface="黑体" panose="02010609060101010101" charset="-122"/>
                  <a:sym typeface="思源黑体" panose="020B0500000000000000" pitchFamily="34" charset="-122"/>
                </a:rPr>
                <a:t>知识与概念</a:t>
              </a:r>
            </a:p>
          </p:txBody>
        </p:sp>
      </p:grpSp>
      <p:grpSp>
        <p:nvGrpSpPr>
          <p:cNvPr id="9" name="ísļïďe"/>
          <p:cNvGrpSpPr/>
          <p:nvPr/>
        </p:nvGrpSpPr>
        <p:grpSpPr>
          <a:xfrm>
            <a:off x="5060651" y="3394360"/>
            <a:ext cx="4494164" cy="776637"/>
            <a:chOff x="2034026" y="3326376"/>
            <a:chExt cx="3612919" cy="624349"/>
          </a:xfrm>
        </p:grpSpPr>
        <p:sp>
          <p:nvSpPr>
            <p:cNvPr id="17" name="íšḻídè"/>
            <p:cNvSpPr/>
            <p:nvPr/>
          </p:nvSpPr>
          <p:spPr>
            <a:xfrm>
              <a:off x="2034026" y="3326376"/>
              <a:ext cx="624349" cy="624349"/>
            </a:xfrm>
            <a:prstGeom prst="ellipse">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r>
                <a:rPr lang="en-US" altLang="zh-CN" sz="2800" dirty="0">
                  <a:solidFill>
                    <a:schemeClr val="tx1"/>
                  </a:solidFill>
                  <a:latin typeface="黑体" panose="02010609060101010101" charset="-122"/>
                  <a:ea typeface="黑体" panose="02010609060101010101" charset="-122"/>
                  <a:sym typeface="思源黑体" panose="020B0500000000000000" pitchFamily="34" charset="-122"/>
                </a:rPr>
                <a:t>03</a:t>
              </a:r>
            </a:p>
          </p:txBody>
        </p:sp>
        <p:sp>
          <p:nvSpPr>
            <p:cNvPr id="18" name="îśļïḑè"/>
            <p:cNvSpPr/>
            <p:nvPr/>
          </p:nvSpPr>
          <p:spPr bwMode="auto">
            <a:xfrm>
              <a:off x="2763151" y="3397923"/>
              <a:ext cx="2883794" cy="480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lnSpc>
                  <a:spcPct val="120000"/>
                </a:lnSpc>
              </a:pPr>
              <a:r>
                <a:rPr lang="zh-CN" altLang="en-US" sz="3200" spc="1200" dirty="0">
                  <a:latin typeface="黑体" panose="02010609060101010101" charset="-122"/>
                  <a:ea typeface="黑体" panose="02010609060101010101" charset="-122"/>
                  <a:sym typeface="思源黑体" panose="020B0500000000000000" pitchFamily="34" charset="-122"/>
                </a:rPr>
                <a:t>作品制作</a:t>
              </a:r>
            </a:p>
          </p:txBody>
        </p:sp>
      </p:grpSp>
      <p:cxnSp>
        <p:nvCxnSpPr>
          <p:cNvPr id="11" name="直接连接符 19"/>
          <p:cNvCxnSpPr/>
          <p:nvPr/>
        </p:nvCxnSpPr>
        <p:spPr>
          <a:xfrm>
            <a:off x="6051164" y="2097330"/>
            <a:ext cx="3503651"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20"/>
          <p:cNvCxnSpPr/>
          <p:nvPr/>
        </p:nvCxnSpPr>
        <p:spPr>
          <a:xfrm>
            <a:off x="6051164" y="3173984"/>
            <a:ext cx="3503651"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21"/>
          <p:cNvCxnSpPr/>
          <p:nvPr/>
        </p:nvCxnSpPr>
        <p:spPr>
          <a:xfrm>
            <a:off x="6096831" y="4245713"/>
            <a:ext cx="3503651"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MH_Others_1"/>
          <p:cNvSpPr txBox="1"/>
          <p:nvPr>
            <p:custDataLst>
              <p:tags r:id="rId1"/>
            </p:custDataLst>
          </p:nvPr>
        </p:nvSpPr>
        <p:spPr>
          <a:xfrm>
            <a:off x="700179" y="2982026"/>
            <a:ext cx="2150150" cy="923290"/>
          </a:xfrm>
          <a:prstGeom prst="rect">
            <a:avLst/>
          </a:prstGeom>
          <a:noFill/>
        </p:spPr>
        <p:txBody>
          <a:bodyPr wrap="square" lIns="108000" tIns="0" rIns="0" bIns="0" rtlCol="0" anchor="ctr" anchorCtr="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6000" b="1" i="0" u="none" strike="noStrike" kern="1200" cap="none" spc="600" normalizeH="0" baseline="0" noProof="0" dirty="0">
                <a:ln>
                  <a:noFill/>
                </a:ln>
                <a:solidFill>
                  <a:schemeClr val="bg1"/>
                </a:solidFill>
                <a:uLnTx/>
                <a:uFillTx/>
                <a:latin typeface="黑体" panose="02010609060101010101" charset="-122"/>
                <a:ea typeface="黑体" panose="02010609060101010101" charset="-122"/>
                <a:cs typeface="微软雅黑" panose="020B0503020204020204" pitchFamily="34" charset="-122"/>
                <a:sym typeface="思源黑体" panose="020B0500000000000000" pitchFamily="34" charset="-122"/>
              </a:rPr>
              <a:t>目录</a:t>
            </a:r>
          </a:p>
        </p:txBody>
      </p:sp>
      <p:grpSp>
        <p:nvGrpSpPr>
          <p:cNvPr id="3" name="ísļïďe"/>
          <p:cNvGrpSpPr/>
          <p:nvPr/>
        </p:nvGrpSpPr>
        <p:grpSpPr>
          <a:xfrm>
            <a:off x="5060651" y="4598320"/>
            <a:ext cx="4448444" cy="776637"/>
            <a:chOff x="2034026" y="3326376"/>
            <a:chExt cx="3576164" cy="624349"/>
          </a:xfrm>
        </p:grpSpPr>
        <p:sp>
          <p:nvSpPr>
            <p:cNvPr id="4" name="íšḻídè"/>
            <p:cNvSpPr/>
            <p:nvPr/>
          </p:nvSpPr>
          <p:spPr>
            <a:xfrm>
              <a:off x="2034026" y="3326376"/>
              <a:ext cx="624349" cy="624349"/>
            </a:xfrm>
            <a:prstGeom prst="ellipse">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r>
                <a:rPr lang="en-US" altLang="zh-CN" sz="2800" dirty="0">
                  <a:solidFill>
                    <a:schemeClr val="tx1"/>
                  </a:solidFill>
                  <a:latin typeface="黑体" panose="02010609060101010101" charset="-122"/>
                  <a:ea typeface="黑体" panose="02010609060101010101" charset="-122"/>
                  <a:sym typeface="思源黑体" panose="020B0500000000000000" pitchFamily="34" charset="-122"/>
                </a:rPr>
                <a:t>04</a:t>
              </a:r>
            </a:p>
          </p:txBody>
        </p:sp>
        <p:sp>
          <p:nvSpPr>
            <p:cNvPr id="5" name="îśļïḑè"/>
            <p:cNvSpPr/>
            <p:nvPr/>
          </p:nvSpPr>
          <p:spPr bwMode="auto">
            <a:xfrm>
              <a:off x="2726396" y="3390266"/>
              <a:ext cx="2883794" cy="480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lnSpc>
                  <a:spcPct val="120000"/>
                </a:lnSpc>
              </a:pPr>
              <a:r>
                <a:rPr lang="zh-CN" altLang="en-US" sz="3200" spc="1200" dirty="0">
                  <a:latin typeface="黑体" panose="02010609060101010101" charset="-122"/>
                  <a:ea typeface="黑体" panose="02010609060101010101" charset="-122"/>
                  <a:sym typeface="思源黑体" panose="020B0500000000000000" pitchFamily="34" charset="-122"/>
                </a:rPr>
                <a:t>拓展与思考</a:t>
              </a:r>
            </a:p>
          </p:txBody>
        </p:sp>
      </p:grpSp>
      <p:cxnSp>
        <p:nvCxnSpPr>
          <p:cNvPr id="6" name="直接连接符 21"/>
          <p:cNvCxnSpPr/>
          <p:nvPr/>
        </p:nvCxnSpPr>
        <p:spPr>
          <a:xfrm>
            <a:off x="6051111" y="5275683"/>
            <a:ext cx="3503651"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dirty="0">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4" name="文本框 17"/>
          <p:cNvSpPr txBox="1"/>
          <p:nvPr/>
        </p:nvSpPr>
        <p:spPr>
          <a:xfrm>
            <a:off x="1088390" y="474345"/>
            <a:ext cx="2404110" cy="521970"/>
          </a:xfrm>
          <a:prstGeom prst="rect">
            <a:avLst/>
          </a:prstGeom>
          <a:noFill/>
        </p:spPr>
        <p:txBody>
          <a:bodyPr wrap="square" rtlCol="0">
            <a:spAutoFit/>
          </a:bodyPr>
          <a:lstStyle/>
          <a:p>
            <a:r>
              <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情景描述</a:t>
            </a:r>
          </a:p>
        </p:txBody>
      </p:sp>
      <p:sp>
        <p:nvSpPr>
          <p:cNvPr id="9" name="TextBox 10"/>
          <p:cNvSpPr txBox="1"/>
          <p:nvPr/>
        </p:nvSpPr>
        <p:spPr>
          <a:xfrm>
            <a:off x="6597091" y="2336809"/>
            <a:ext cx="848310" cy="769441"/>
          </a:xfrm>
          <a:prstGeom prst="rect">
            <a:avLst/>
          </a:prstGeom>
          <a:noFill/>
        </p:spPr>
        <p:txBody>
          <a:bodyPr wrap="none" rtlCol="0">
            <a:spAutoFit/>
          </a:bodyPr>
          <a:lstStyle/>
          <a:p>
            <a:pPr algn="ctr"/>
            <a:r>
              <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rPr>
              <a:t>02</a:t>
            </a:r>
          </a:p>
        </p:txBody>
      </p:sp>
      <p:sp>
        <p:nvSpPr>
          <p:cNvPr id="25" name="TextBox 74"/>
          <p:cNvSpPr txBox="1"/>
          <p:nvPr/>
        </p:nvSpPr>
        <p:spPr>
          <a:xfrm>
            <a:off x="520394" y="474297"/>
            <a:ext cx="365806" cy="523220"/>
          </a:xfrm>
          <a:prstGeom prst="rect">
            <a:avLst/>
          </a:prstGeom>
          <a:noFill/>
        </p:spPr>
        <p:txBody>
          <a:bodyPr wrap="none" rtlCol="0" anchor="b">
            <a:spAutoFit/>
          </a:bodyPr>
          <a:lstStyle/>
          <a:p>
            <a:pPr algn="ctr"/>
            <a:r>
              <a:rPr lang="en-US" sz="2800" b="1" dirty="0">
                <a:solidFill>
                  <a:schemeClr val="bg1"/>
                </a:solidFill>
                <a:latin typeface="黑体" panose="02010609060101010101" charset="-122"/>
                <a:ea typeface="黑体" panose="02010609060101010101" charset="-122"/>
                <a:sym typeface="思源黑体" panose="020B0500000000000000" pitchFamily="34" charset="-122"/>
              </a:rPr>
              <a:t>1</a:t>
            </a:r>
          </a:p>
        </p:txBody>
      </p:sp>
      <p:sp>
        <p:nvSpPr>
          <p:cNvPr id="2" name="文本框 1"/>
          <p:cNvSpPr txBox="1"/>
          <p:nvPr/>
        </p:nvSpPr>
        <p:spPr>
          <a:xfrm>
            <a:off x="1088390" y="1369060"/>
            <a:ext cx="9585646" cy="3351046"/>
          </a:xfrm>
          <a:prstGeom prst="rect">
            <a:avLst/>
          </a:prstGeom>
          <a:noFill/>
        </p:spPr>
        <p:txBody>
          <a:bodyPr wrap="square" rtlCol="0">
            <a:spAutoFit/>
          </a:bodyPr>
          <a:lstStyle/>
          <a:p>
            <a:pPr>
              <a:lnSpc>
                <a:spcPct val="150000"/>
              </a:lnSpc>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在宇宙探测工作中，移动机器人完成了很多人类还做不到的采样和探测工作。那移动机器人是如何在未知复杂的环境中行走呢？超声波发挥了巨大的作用。超声波作为一种频率超越人耳听觉范围的声波，作用也超级强大。它不仅可以治病还可以用于距离测量。好搭BOX中超声波传感器便可以利用超声波检测与不同物体之间的距离， 只是我们如何能够得知检测的结果呢？</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dirty="0">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10622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4" name="文本框 17"/>
          <p:cNvSpPr txBox="1"/>
          <p:nvPr/>
        </p:nvSpPr>
        <p:spPr>
          <a:xfrm>
            <a:off x="1088390" y="474345"/>
            <a:ext cx="2404110" cy="521970"/>
          </a:xfrm>
          <a:prstGeom prst="rect">
            <a:avLst/>
          </a:prstGeom>
          <a:noFill/>
        </p:spPr>
        <p:txBody>
          <a:bodyPr wrap="square" rtlCol="0">
            <a:spAutoFit/>
          </a:bodyPr>
          <a:lstStyle/>
          <a:p>
            <a:r>
              <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知识与概念</a:t>
            </a:r>
          </a:p>
        </p:txBody>
      </p:sp>
      <p:sp>
        <p:nvSpPr>
          <p:cNvPr id="9" name="TextBox 10"/>
          <p:cNvSpPr txBox="1"/>
          <p:nvPr/>
        </p:nvSpPr>
        <p:spPr>
          <a:xfrm>
            <a:off x="6597091" y="2336809"/>
            <a:ext cx="848310" cy="769441"/>
          </a:xfrm>
          <a:prstGeom prst="rect">
            <a:avLst/>
          </a:prstGeom>
          <a:noFill/>
        </p:spPr>
        <p:txBody>
          <a:bodyPr wrap="none" rtlCol="0">
            <a:spAutoFit/>
          </a:bodyPr>
          <a:lstStyle/>
          <a:p>
            <a:pPr algn="ctr"/>
            <a:r>
              <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algn="ctr"/>
            <a:r>
              <a:rPr lang="en-US" sz="2800" b="1" dirty="0">
                <a:solidFill>
                  <a:schemeClr val="bg1"/>
                </a:solidFill>
                <a:latin typeface="黑体" panose="02010609060101010101" charset="-122"/>
                <a:ea typeface="黑体" panose="02010609060101010101" charset="-122"/>
                <a:sym typeface="思源黑体" panose="020B0500000000000000" pitchFamily="34" charset="-122"/>
              </a:rPr>
              <a:t>2</a:t>
            </a:r>
          </a:p>
        </p:txBody>
      </p:sp>
      <p:sp>
        <p:nvSpPr>
          <p:cNvPr id="2" name="文本框 1"/>
          <p:cNvSpPr txBox="1"/>
          <p:nvPr/>
        </p:nvSpPr>
        <p:spPr>
          <a:xfrm>
            <a:off x="884554" y="2154555"/>
            <a:ext cx="5996080" cy="3269613"/>
          </a:xfrm>
          <a:prstGeom prst="rect">
            <a:avLst/>
          </a:prstGeom>
          <a:noFill/>
        </p:spPr>
        <p:txBody>
          <a:bodyPr wrap="square" rtlCol="0">
            <a:spAutoFit/>
          </a:bodyPr>
          <a:lstStyle/>
          <a:p>
            <a:pPr>
              <a:lnSpc>
                <a:spcPct val="150000"/>
              </a:lnSpc>
            </a:pPr>
            <a:r>
              <a:rPr sz="2000" dirty="0" err="1">
                <a:latin typeface="微软雅黑" panose="020B0503020204020204" pitchFamily="34" charset="-122"/>
                <a:ea typeface="微软雅黑" panose="020B0503020204020204" pitchFamily="34" charset="-122"/>
                <a:cs typeface="微软雅黑" panose="020B0503020204020204" pitchFamily="34" charset="-122"/>
              </a:rPr>
              <a:t>超声波传感器模块是一种能够把超声波信号转换为电信号的传感器</a:t>
            </a:r>
            <a:r>
              <a:rPr sz="2000" dirty="0">
                <a:latin typeface="微软雅黑" panose="020B0503020204020204" pitchFamily="34" charset="-122"/>
                <a:ea typeface="微软雅黑" panose="020B0503020204020204" pitchFamily="34" charset="-122"/>
                <a:cs typeface="微软雅黑" panose="020B0503020204020204" pitchFamily="34" charset="-122"/>
              </a:rPr>
              <a:t>， </a:t>
            </a:r>
            <a:r>
              <a:rPr sz="2000" dirty="0" err="1">
                <a:latin typeface="微软雅黑" panose="020B0503020204020204" pitchFamily="34" charset="-122"/>
                <a:ea typeface="微软雅黑" panose="020B0503020204020204" pitchFamily="34" charset="-122"/>
                <a:cs typeface="微软雅黑" panose="020B0503020204020204" pitchFamily="34" charset="-122"/>
              </a:rPr>
              <a:t>好搭BOX套件中的超声波传感器是一种专门利用超声波测量距离的传感器（如</a:t>
            </a:r>
            <a:r>
              <a:rPr lang="zh-CN" sz="2000" dirty="0">
                <a:latin typeface="微软雅黑" panose="020B0503020204020204" pitchFamily="34" charset="-122"/>
                <a:ea typeface="微软雅黑" panose="020B0503020204020204" pitchFamily="34" charset="-122"/>
                <a:cs typeface="微软雅黑" panose="020B0503020204020204" pitchFamily="34" charset="-122"/>
              </a:rPr>
              <a:t>右图</a:t>
            </a:r>
            <a:r>
              <a:rPr sz="2000" dirty="0">
                <a:latin typeface="微软雅黑" panose="020B0503020204020204" pitchFamily="34" charset="-122"/>
                <a:ea typeface="微软雅黑" panose="020B0503020204020204" pitchFamily="34" charset="-122"/>
                <a:cs typeface="微软雅黑" panose="020B0503020204020204" pitchFamily="34" charset="-122"/>
              </a:rPr>
              <a:t>所示）能够测量的最远距离为5m。它可以发射和接收超声波，发射的超声波碰到障碍物后会反射，这些反射波被超声波传感器接收到以后，通过计算发射和接收的时间间隔来确定与障碍物的距离。</a:t>
            </a:r>
          </a:p>
        </p:txBody>
      </p:sp>
      <p:sp>
        <p:nvSpPr>
          <p:cNvPr id="3" name="文本框 2"/>
          <p:cNvSpPr txBox="1"/>
          <p:nvPr/>
        </p:nvSpPr>
        <p:spPr>
          <a:xfrm>
            <a:off x="2073910" y="1344295"/>
            <a:ext cx="3302635" cy="645160"/>
          </a:xfrm>
          <a:prstGeom prst="rect">
            <a:avLst/>
          </a:prstGeom>
          <a:noFill/>
        </p:spPr>
        <p:txBody>
          <a:bodyPr wrap="square" rtlCol="0">
            <a:spAutoFit/>
          </a:bodyPr>
          <a:lstStyle/>
          <a:p>
            <a:pPr>
              <a:lnSpc>
                <a:spcPct val="150000"/>
              </a:lnSpc>
            </a:pPr>
            <a:r>
              <a:rPr lang="en-US" altLang="zh-CN" sz="2400" b="1">
                <a:latin typeface="微软雅黑" panose="020B0503020204020204" pitchFamily="34" charset="-122"/>
                <a:ea typeface="微软雅黑" panose="020B0503020204020204" pitchFamily="34" charset="-122"/>
              </a:rPr>
              <a:t>   </a:t>
            </a:r>
            <a:r>
              <a:rPr lang="zh-CN" altLang="en-US" sz="2400" b="1">
                <a:latin typeface="微软雅黑" panose="020B0503020204020204" pitchFamily="34" charset="-122"/>
                <a:ea typeface="微软雅黑" panose="020B0503020204020204" pitchFamily="34" charset="-122"/>
              </a:rPr>
              <a:t>超声波传感器模块</a:t>
            </a:r>
          </a:p>
        </p:txBody>
      </p:sp>
      <p:sp>
        <p:nvSpPr>
          <p:cNvPr id="8" name="文本框 7"/>
          <p:cNvSpPr txBox="1"/>
          <p:nvPr/>
        </p:nvSpPr>
        <p:spPr>
          <a:xfrm>
            <a:off x="7514590" y="3855085"/>
            <a:ext cx="3094990" cy="553085"/>
          </a:xfrm>
          <a:prstGeom prst="rect">
            <a:avLst/>
          </a:prstGeom>
          <a:noFill/>
        </p:spPr>
        <p:txBody>
          <a:bodyPr wrap="square" rtlCol="0">
            <a:spAutoFit/>
          </a:bodyPr>
          <a:lstStyle/>
          <a:p>
            <a:pPr>
              <a:lnSpc>
                <a:spcPct val="150000"/>
              </a:lnSpc>
            </a:pPr>
            <a:r>
              <a:rPr lang="en-US" altLang="zh-CN" sz="2000">
                <a:latin typeface="微软雅黑" panose="020B0503020204020204" pitchFamily="34" charset="-122"/>
                <a:ea typeface="微软雅黑" panose="020B0503020204020204" pitchFamily="34" charset="-122"/>
              </a:rPr>
              <a:t>    </a:t>
            </a:r>
            <a:r>
              <a:rPr lang="zh-CN" altLang="en-US" sz="2000">
                <a:latin typeface="微软雅黑" panose="020B0503020204020204" pitchFamily="34" charset="-122"/>
                <a:ea typeface="微软雅黑" panose="020B0503020204020204" pitchFamily="34" charset="-122"/>
              </a:rPr>
              <a:t>超声波传感器模块</a:t>
            </a:r>
          </a:p>
        </p:txBody>
      </p:sp>
      <p:pic>
        <p:nvPicPr>
          <p:cNvPr id="4" name="图片 3"/>
          <p:cNvPicPr>
            <a:picLocks noChangeAspect="1"/>
          </p:cNvPicPr>
          <p:nvPr/>
        </p:nvPicPr>
        <p:blipFill>
          <a:blip r:embed="rId3"/>
          <a:stretch>
            <a:fillRect/>
          </a:stretch>
        </p:blipFill>
        <p:spPr>
          <a:xfrm>
            <a:off x="7167880" y="908050"/>
            <a:ext cx="3649980" cy="256159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dirty="0">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4" name="文本框 17"/>
          <p:cNvSpPr txBox="1"/>
          <p:nvPr/>
        </p:nvSpPr>
        <p:spPr>
          <a:xfrm>
            <a:off x="1088390" y="474345"/>
            <a:ext cx="2404110" cy="521970"/>
          </a:xfrm>
          <a:prstGeom prst="rect">
            <a:avLst/>
          </a:prstGeom>
          <a:noFill/>
        </p:spPr>
        <p:txBody>
          <a:bodyPr wrap="square" rtlCol="0">
            <a:spAutoFit/>
          </a:bodyPr>
          <a:lstStyle/>
          <a:p>
            <a:r>
              <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知识与概念</a:t>
            </a:r>
          </a:p>
        </p:txBody>
      </p:sp>
      <p:sp>
        <p:nvSpPr>
          <p:cNvPr id="9" name="TextBox 10"/>
          <p:cNvSpPr txBox="1"/>
          <p:nvPr/>
        </p:nvSpPr>
        <p:spPr>
          <a:xfrm>
            <a:off x="6597091" y="2336809"/>
            <a:ext cx="848310" cy="769441"/>
          </a:xfrm>
          <a:prstGeom prst="rect">
            <a:avLst/>
          </a:prstGeom>
          <a:noFill/>
        </p:spPr>
        <p:txBody>
          <a:bodyPr wrap="none" rtlCol="0">
            <a:spAutoFit/>
          </a:bodyPr>
          <a:lstStyle/>
          <a:p>
            <a:pPr algn="ctr"/>
            <a:r>
              <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algn="ctr"/>
            <a:r>
              <a:rPr lang="en-US" sz="2800" b="1" dirty="0">
                <a:solidFill>
                  <a:schemeClr val="bg1"/>
                </a:solidFill>
                <a:latin typeface="黑体" panose="02010609060101010101" charset="-122"/>
                <a:ea typeface="黑体" panose="02010609060101010101" charset="-122"/>
                <a:sym typeface="思源黑体" panose="020B0500000000000000" pitchFamily="34" charset="-122"/>
              </a:rPr>
              <a:t>2</a:t>
            </a:r>
          </a:p>
        </p:txBody>
      </p:sp>
      <p:sp>
        <p:nvSpPr>
          <p:cNvPr id="2" name="文本框 1"/>
          <p:cNvSpPr txBox="1"/>
          <p:nvPr/>
        </p:nvSpPr>
        <p:spPr>
          <a:xfrm>
            <a:off x="4997513" y="1984375"/>
            <a:ext cx="5678107" cy="1753235"/>
          </a:xfrm>
          <a:prstGeom prst="rect">
            <a:avLst/>
          </a:prstGeom>
          <a:noFill/>
        </p:spPr>
        <p:txBody>
          <a:bodyPr wrap="square" rtlCol="0">
            <a:spAutoFit/>
          </a:bodyPr>
          <a:lstStyle/>
          <a:p>
            <a:pPr>
              <a:lnSpc>
                <a:spcPct val="150000"/>
              </a:lnSpc>
            </a:pPr>
            <a:r>
              <a:rPr lang="zh-CN" sz="2400" dirty="0">
                <a:latin typeface="微软雅黑" panose="020B0503020204020204" pitchFamily="34" charset="-122"/>
                <a:ea typeface="微软雅黑" panose="020B0503020204020204" pitchFamily="34" charset="-122"/>
              </a:rPr>
              <a:t>这个指令在输入类别指令中。</a:t>
            </a:r>
          </a:p>
          <a:p>
            <a:pPr>
              <a:lnSpc>
                <a:spcPct val="150000"/>
              </a:lnSpc>
            </a:pPr>
            <a:r>
              <a:rPr lang="zh-CN" sz="2400" dirty="0">
                <a:latin typeface="微软雅黑" panose="020B0503020204020204" pitchFamily="34" charset="-122"/>
                <a:ea typeface="微软雅黑" panose="020B0503020204020204" pitchFamily="34" charset="-122"/>
              </a:rPr>
              <a:t>使用这个指令可以读取超声波传感器测量出来的距离值，单位是“厘米”。</a:t>
            </a:r>
          </a:p>
        </p:txBody>
      </p:sp>
      <p:pic>
        <p:nvPicPr>
          <p:cNvPr id="3" name="图片 2"/>
          <p:cNvPicPr>
            <a:picLocks noChangeAspect="1"/>
          </p:cNvPicPr>
          <p:nvPr/>
        </p:nvPicPr>
        <p:blipFill>
          <a:blip r:embed="rId3"/>
          <a:stretch>
            <a:fillRect/>
          </a:stretch>
        </p:blipFill>
        <p:spPr>
          <a:xfrm>
            <a:off x="1321806" y="2319558"/>
            <a:ext cx="2617709" cy="53212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p>
        </p:txBody>
      </p:sp>
      <p:sp>
        <p:nvSpPr>
          <p:cNvPr id="5" name="文本框 4"/>
          <p:cNvSpPr txBox="1"/>
          <p:nvPr/>
        </p:nvSpPr>
        <p:spPr>
          <a:xfrm>
            <a:off x="1088390" y="1271258"/>
            <a:ext cx="5683885" cy="460375"/>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第一步：搭建硬件</a:t>
            </a:r>
          </a:p>
        </p:txBody>
      </p:sp>
      <p:sp>
        <p:nvSpPr>
          <p:cNvPr id="6" name="文本框 5"/>
          <p:cNvSpPr txBox="1"/>
          <p:nvPr/>
        </p:nvSpPr>
        <p:spPr>
          <a:xfrm>
            <a:off x="1001470" y="1731633"/>
            <a:ext cx="7563107" cy="1476375"/>
          </a:xfrm>
          <a:prstGeom prst="rect">
            <a:avLst/>
          </a:prstGeom>
          <a:noFill/>
        </p:spPr>
        <p:txBody>
          <a:bodyPr wrap="square" rtlCol="0">
            <a:spAutoFit/>
          </a:bodyPr>
          <a:lstStyle/>
          <a:p>
            <a:pPr>
              <a:lnSpc>
                <a:spcPct val="150000"/>
              </a:lnSpc>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将</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sym typeface="+mn-ea"/>
              </a:rPr>
              <a:t>超声波模块、数码管模块、蜂鸣器模块</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放置于主控板的任意六边形区域，磁铁吸合。接着把主控板和计算机连接起来，打开主控板电源开关</a:t>
            </a:r>
          </a:p>
        </p:txBody>
      </p:sp>
      <p:pic>
        <p:nvPicPr>
          <p:cNvPr id="2" name="图片 1"/>
          <p:cNvPicPr>
            <a:picLocks noChangeAspect="1"/>
          </p:cNvPicPr>
          <p:nvPr/>
        </p:nvPicPr>
        <p:blipFill>
          <a:blip r:embed="rId3"/>
          <a:stretch>
            <a:fillRect/>
          </a:stretch>
        </p:blipFill>
        <p:spPr>
          <a:xfrm>
            <a:off x="2760025" y="3246184"/>
            <a:ext cx="4308728" cy="3379841"/>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p>
        </p:txBody>
      </p:sp>
      <p:sp>
        <p:nvSpPr>
          <p:cNvPr id="2" name="文本框 1"/>
          <p:cNvSpPr txBox="1"/>
          <p:nvPr/>
        </p:nvSpPr>
        <p:spPr>
          <a:xfrm>
            <a:off x="1088390" y="2770505"/>
            <a:ext cx="6030595" cy="1938020"/>
          </a:xfrm>
          <a:prstGeom prst="rect">
            <a:avLst/>
          </a:prstGeom>
          <a:noFill/>
        </p:spPr>
        <p:txBody>
          <a:bodyPr wrap="square" rtlCol="0">
            <a:spAutoFit/>
          </a:bodyPr>
          <a:lstStyle/>
          <a:p>
            <a:pPr>
              <a:lnSpc>
                <a:spcPct val="150000"/>
              </a:lnSpc>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打开浏览器，登录“好好搭搭”网站；单击网站上方的“创作”按钮，在“创作模板”网页中选择无线下载模式编程中的好搭</a:t>
            </a: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BOX</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智能实验箱，点击进入编程界面。</a:t>
            </a:r>
          </a:p>
        </p:txBody>
      </p:sp>
      <p:sp>
        <p:nvSpPr>
          <p:cNvPr id="3" name="文本框 2"/>
          <p:cNvSpPr txBox="1"/>
          <p:nvPr/>
        </p:nvSpPr>
        <p:spPr>
          <a:xfrm>
            <a:off x="1088466" y="1741720"/>
            <a:ext cx="5624195" cy="460375"/>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rPr>
              <a:t>第二步：进入网站编程界面</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118745" y="21544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p>
        </p:txBody>
      </p:sp>
      <p:sp>
        <p:nvSpPr>
          <p:cNvPr id="9" name="TextBox 10"/>
          <p:cNvSpPr txBox="1"/>
          <p:nvPr/>
        </p:nvSpPr>
        <p:spPr>
          <a:xfrm>
            <a:off x="5790641"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p>
        </p:txBody>
      </p:sp>
      <p:sp>
        <p:nvSpPr>
          <p:cNvPr id="3" name="文本框 2"/>
          <p:cNvSpPr txBox="1"/>
          <p:nvPr/>
        </p:nvSpPr>
        <p:spPr>
          <a:xfrm>
            <a:off x="884555" y="2336800"/>
            <a:ext cx="4396105" cy="645160"/>
          </a:xfrm>
          <a:prstGeom prst="rect">
            <a:avLst/>
          </a:prstGeom>
          <a:noFill/>
        </p:spPr>
        <p:txBody>
          <a:bodyPr wrap="square" rtlCol="0">
            <a:spAutoFit/>
          </a:bodyPr>
          <a:lstStyle/>
          <a:p>
            <a:pPr>
              <a:lnSpc>
                <a:spcPct val="150000"/>
              </a:lnSpc>
            </a:pPr>
            <a:r>
              <a:rPr lang="zh-CN" altLang="en-US" sz="2400">
                <a:latin typeface="微软雅黑" panose="020B0503020204020204" pitchFamily="34" charset="-122"/>
                <a:ea typeface="微软雅黑" panose="020B0503020204020204" pitchFamily="34" charset="-122"/>
                <a:cs typeface="微软雅黑" panose="020B0503020204020204" pitchFamily="34" charset="-122"/>
              </a:rPr>
              <a:t>可读的超声波测距仪</a:t>
            </a:r>
          </a:p>
        </p:txBody>
      </p:sp>
      <p:pic>
        <p:nvPicPr>
          <p:cNvPr id="2" name="图片 1"/>
          <p:cNvPicPr>
            <a:picLocks noChangeAspect="1"/>
          </p:cNvPicPr>
          <p:nvPr/>
        </p:nvPicPr>
        <p:blipFill>
          <a:blip r:embed="rId3"/>
          <a:stretch>
            <a:fillRect/>
          </a:stretch>
        </p:blipFill>
        <p:spPr>
          <a:xfrm>
            <a:off x="4719320" y="2096135"/>
            <a:ext cx="4481830" cy="1457960"/>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SCORM_RATE_SLIDES" val="0"/>
  <p:tag name="ISPRING_SCORM_RATE_QUIZZES" val="0"/>
  <p:tag name="ISPRING_SCORM_PASSING_SCORE" val="0.000000"/>
  <p:tag name="ISPRING_ULTRA_SCORM_COURSE_ID" val="0E1D4189-C6CE-4E0A-8573-37DE6D2BCA26"/>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内容列表"/>
  <p:tag name="ISPRINGCLOUDFOLDERID" val="0"/>
  <p:tag name="ISPRINGCLOUDFOLDERPATH" val="资源库"/>
  <p:tag name="ISPRING_OUTPUT_FOLDER" val="C:\Users\codi\Desktop"/>
  <p:tag name="ISPRING_PRESENTATION_TITLE" val="演示文稿2"/>
  <p:tag name="ISPRING_FIRST_PUBLISH" val="1"/>
</p:tagLst>
</file>

<file path=ppt/tags/tag2.xml><?xml version="1.0" encoding="utf-8"?>
<p:tagLst xmlns:a="http://schemas.openxmlformats.org/drawingml/2006/main" xmlns:r="http://schemas.openxmlformats.org/officeDocument/2006/relationships" xmlns:p="http://schemas.openxmlformats.org/presentationml/2006/main">
  <p:tag name="PA" val="v5.1.0"/>
</p:tagLst>
</file>

<file path=ppt/tags/tag3.xml><?xml version="1.0" encoding="utf-8"?>
<p:tagLst xmlns:a="http://schemas.openxmlformats.org/drawingml/2006/main" xmlns:r="http://schemas.openxmlformats.org/officeDocument/2006/relationships" xmlns:p="http://schemas.openxmlformats.org/presentationml/2006/main">
  <p:tag name="PA" val="v5.1.0"/>
</p:tagLst>
</file>

<file path=ppt/tags/tag4.xml><?xml version="1.0" encoding="utf-8"?>
<p:tagLst xmlns:a="http://schemas.openxmlformats.org/drawingml/2006/main" xmlns:r="http://schemas.openxmlformats.org/officeDocument/2006/relationships" xmlns:p="http://schemas.openxmlformats.org/presentationml/2006/main">
  <p:tag name="MH" val="20161008230036"/>
  <p:tag name="MH_LIBRARY" val="CONTENTS"/>
  <p:tag name="MH_TYPE" val="OTHERS"/>
  <p:tag name="ID" val="553514"/>
</p:tagLst>
</file>

<file path=ppt/tags/tag5.xml><?xml version="1.0" encoding="utf-8"?>
<p:tagLst xmlns:a="http://schemas.openxmlformats.org/drawingml/2006/main" xmlns:r="http://schemas.openxmlformats.org/officeDocument/2006/relationships" xmlns:p="http://schemas.openxmlformats.org/presentationml/2006/main">
  <p:tag name="PA" val="v5.1.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TotalTime>
  <Words>548</Words>
  <Application>Microsoft Office PowerPoint</Application>
  <PresentationFormat>宽屏</PresentationFormat>
  <Paragraphs>84</Paragraphs>
  <Slides>15</Slides>
  <Notes>15</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15</vt:i4>
      </vt:variant>
    </vt:vector>
  </HeadingPairs>
  <TitlesOfParts>
    <vt:vector size="24" baseType="lpstr">
      <vt:lpstr>等线</vt:lpstr>
      <vt:lpstr>黑体</vt:lpstr>
      <vt:lpstr>思源黑体</vt:lpstr>
      <vt:lpstr>微软雅黑</vt:lpstr>
      <vt:lpstr>字魂35号-经典雅黑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Administrator</cp:lastModifiedBy>
  <cp:revision>57</cp:revision>
  <dcterms:created xsi:type="dcterms:W3CDTF">2019-11-11T11:40:00Z</dcterms:created>
  <dcterms:modified xsi:type="dcterms:W3CDTF">2020-05-07T05:41:20Z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